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44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0076EDB-D540-4921-8EE2-1E1FCABC19C3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2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1800" tIns="46080" rIns="91800" bIns="4608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00" tIns="46080" rIns="9180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B9B8B283-BBA9-4E2C-926C-0F121324D1C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90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0760" y="4721040"/>
            <a:ext cx="5444640" cy="4471560"/>
          </a:xfrm>
          <a:prstGeom prst="rect">
            <a:avLst/>
          </a:prstGeom>
        </p:spPr>
        <p:txBody>
          <a:bodyPr lIns="91800" tIns="46080" rIns="91800" bIns="4608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55960" y="9440640"/>
            <a:ext cx="294876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800" tIns="46080" rIns="91800" bIns="46080" anchor="b">
            <a:noAutofit/>
          </a:bodyPr>
          <a:lstStyle/>
          <a:p>
            <a:pPr algn="r">
              <a:lnSpc>
                <a:spcPct val="100000"/>
              </a:lnSpc>
            </a:pPr>
            <a:fld id="{66D9A7EF-2F4C-464A-A739-3FA5542FE1A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06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21040"/>
            <a:ext cx="89150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37440"/>
            <a:ext cx="9863280" cy="68562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3395160" y="836640"/>
            <a:ext cx="3143520" cy="7236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5360" y="958680"/>
            <a:ext cx="3209760" cy="60156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20160" y="26640"/>
            <a:ext cx="3237120" cy="890640"/>
            <a:chOff x="20160" y="26640"/>
            <a:chExt cx="3237120" cy="890640"/>
          </a:xfrm>
        </p:grpSpPr>
        <p:pic>
          <p:nvPicPr>
            <p:cNvPr id="48" name="Picture 8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 rot="5400000">
              <a:off x="1208160" y="-1126440"/>
              <a:ext cx="868680" cy="3210120"/>
            </a:xfrm>
            <a:prstGeom prst="rect">
              <a:avLst/>
            </a:prstGeom>
            <a:ln w="9360">
              <a:solidFill>
                <a:schemeClr val="bg1"/>
              </a:solidFill>
              <a:miter/>
            </a:ln>
          </p:spPr>
        </p:pic>
        <p:sp>
          <p:nvSpPr>
            <p:cNvPr id="49" name="CustomShape 4"/>
            <p:cNvSpPr/>
            <p:nvPr/>
          </p:nvSpPr>
          <p:spPr>
            <a:xfrm>
              <a:off x="20160" y="26640"/>
              <a:ext cx="344880" cy="3934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" name="CustomShape 5"/>
            <p:cNvSpPr/>
            <p:nvPr/>
          </p:nvSpPr>
          <p:spPr>
            <a:xfrm rot="10800000">
              <a:off x="2912400" y="523440"/>
              <a:ext cx="344880" cy="3934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1" name="CustomShape 6"/>
          <p:cNvSpPr/>
          <p:nvPr/>
        </p:nvSpPr>
        <p:spPr>
          <a:xfrm>
            <a:off x="203040" y="2160"/>
            <a:ext cx="2880720" cy="9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ДЛЯ ПОСТУПЛЕНИЯ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НА ВОЕННУЮ СЛУЖБУ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ПО КОНТРАКТУ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-42840" y="904320"/>
            <a:ext cx="341496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Minion Pro Cond"/>
                <a:ea typeface="DejaVu Sans"/>
              </a:rPr>
              <a:t>ОБРАТИТЬСЯ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FF"/>
                </a:solidFill>
                <a:latin typeface="Minion Pro Cond"/>
                <a:ea typeface="DejaVu Sans"/>
              </a:rPr>
              <a:t>С ЗАЯВЛЕНИЕМ (ПОДАТЬ ЗАЯВКУ) </a:t>
            </a:r>
            <a:r>
              <a:t/>
            </a:r>
            <a:br/>
            <a:r>
              <a:rPr lang="ru-RU" sz="1400" b="0" strike="noStrike" spc="-1">
                <a:solidFill>
                  <a:srgbClr val="0000FF"/>
                </a:solidFill>
                <a:latin typeface="Minion Pro Cond"/>
                <a:ea typeface="DejaVu Sans"/>
              </a:rPr>
              <a:t>ВАРИАНТЫ: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41400" y="1625760"/>
            <a:ext cx="3214800" cy="233352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4" name="Group 9"/>
          <p:cNvGrpSpPr/>
          <p:nvPr/>
        </p:nvGrpSpPr>
        <p:grpSpPr>
          <a:xfrm>
            <a:off x="14760" y="1600560"/>
            <a:ext cx="3002040" cy="749160"/>
            <a:chOff x="14760" y="1600560"/>
            <a:chExt cx="3002040" cy="749160"/>
          </a:xfrm>
        </p:grpSpPr>
        <p:sp>
          <p:nvSpPr>
            <p:cNvPr id="55" name="CustomShape 10"/>
            <p:cNvSpPr/>
            <p:nvPr/>
          </p:nvSpPr>
          <p:spPr>
            <a:xfrm>
              <a:off x="317520" y="1620720"/>
              <a:ext cx="2699280" cy="72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b="1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лично, почтовым отправлением,  по телефону </a:t>
              </a:r>
              <a:r>
                <a:rPr lang="ru-RU" sz="14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в пункт отбора </a:t>
              </a:r>
              <a:r>
                <a:t/>
              </a:r>
              <a:br/>
              <a:r>
                <a:rPr lang="ru-RU" sz="14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или военный комиссариат</a:t>
              </a: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56" name="Рисунок 22"/>
            <p:cNvPicPr/>
            <p:nvPr/>
          </p:nvPicPr>
          <p:blipFill>
            <a:blip r:embed="rId7"/>
            <a:stretch/>
          </p:blipFill>
          <p:spPr>
            <a:xfrm>
              <a:off x="14760" y="160056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57" name="Group 11"/>
          <p:cNvGrpSpPr/>
          <p:nvPr/>
        </p:nvGrpSpPr>
        <p:grpSpPr>
          <a:xfrm>
            <a:off x="0" y="2338920"/>
            <a:ext cx="3033720" cy="755640"/>
            <a:chOff x="0" y="2338920"/>
            <a:chExt cx="3033720" cy="755640"/>
          </a:xfrm>
        </p:grpSpPr>
        <p:sp>
          <p:nvSpPr>
            <p:cNvPr id="58" name="CustomShape 12"/>
            <p:cNvSpPr/>
            <p:nvPr/>
          </p:nvSpPr>
          <p:spPr>
            <a:xfrm>
              <a:off x="296640" y="2365560"/>
              <a:ext cx="2737080" cy="72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 </a:t>
              </a:r>
              <a:r>
                <a:rPr lang="ru-RU" sz="14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личном кабинете </a:t>
              </a:r>
              <a:r>
                <a:rPr lang="ru-RU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гражданина на сайте Минобороны России</a:t>
              </a:r>
              <a:endParaRPr lang="ru-RU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400" b="1" strike="noStrike" spc="-1">
                  <a:solidFill>
                    <a:srgbClr val="0000FF"/>
                  </a:solidFill>
                  <a:latin typeface="Calibri"/>
                  <a:ea typeface="DejaVu Sans"/>
                </a:rPr>
                <a:t>службапоконтракту.рф</a:t>
              </a: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59" name="Рисунок 25"/>
            <p:cNvPicPr/>
            <p:nvPr/>
          </p:nvPicPr>
          <p:blipFill>
            <a:blip r:embed="rId7"/>
            <a:stretch/>
          </p:blipFill>
          <p:spPr>
            <a:xfrm>
              <a:off x="0" y="233892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60" name="Group 13"/>
          <p:cNvGrpSpPr/>
          <p:nvPr/>
        </p:nvGrpSpPr>
        <p:grpSpPr>
          <a:xfrm>
            <a:off x="-9000" y="3092760"/>
            <a:ext cx="3094200" cy="985320"/>
            <a:chOff x="-9000" y="3092760"/>
            <a:chExt cx="3094200" cy="985320"/>
          </a:xfrm>
        </p:grpSpPr>
        <p:sp>
          <p:nvSpPr>
            <p:cNvPr id="61" name="CustomShape 14"/>
            <p:cNvSpPr/>
            <p:nvPr/>
          </p:nvSpPr>
          <p:spPr>
            <a:xfrm>
              <a:off x="354240" y="3135960"/>
              <a:ext cx="2730960" cy="942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sz="14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через </a:t>
              </a:r>
              <a:r>
                <a:rPr lang="ru-RU" sz="1400" b="1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электронный сервис </a:t>
              </a:r>
              <a:r>
                <a:t/>
              </a:r>
              <a:br/>
              <a:r>
                <a:rPr lang="ru-RU" sz="14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«Военная служба по контракту» на </a:t>
              </a:r>
              <a:r>
                <a:rPr lang="ru-RU" sz="1400" b="1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едином портале государственных услуг   </a:t>
              </a:r>
              <a:r>
                <a:rPr lang="ru-RU" sz="1400" b="1" strike="noStrike" spc="-41">
                  <a:solidFill>
                    <a:srgbClr val="0000FF"/>
                  </a:solidFill>
                  <a:latin typeface="Calibri"/>
                  <a:ea typeface="DejaVu Sans"/>
                </a:rPr>
                <a:t>госуслуги.рф</a:t>
              </a:r>
              <a:endParaRPr lang="ru-RU" sz="1400" b="0" strike="noStrike" spc="-1">
                <a:latin typeface="Arial"/>
              </a:endParaRPr>
            </a:p>
          </p:txBody>
        </p:sp>
        <p:pic>
          <p:nvPicPr>
            <p:cNvPr id="62" name="Рисунок 26"/>
            <p:cNvPicPr/>
            <p:nvPr/>
          </p:nvPicPr>
          <p:blipFill>
            <a:blip r:embed="rId7"/>
            <a:stretch/>
          </p:blipFill>
          <p:spPr>
            <a:xfrm>
              <a:off x="-9000" y="309276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63" name="Group 15"/>
          <p:cNvGrpSpPr/>
          <p:nvPr/>
        </p:nvGrpSpPr>
        <p:grpSpPr>
          <a:xfrm>
            <a:off x="3368880" y="30960"/>
            <a:ext cx="3173760" cy="719280"/>
            <a:chOff x="3368880" y="30960"/>
            <a:chExt cx="3173760" cy="719280"/>
          </a:xfrm>
        </p:grpSpPr>
        <p:pic>
          <p:nvPicPr>
            <p:cNvPr id="64" name="Picture 8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 rot="5400000">
              <a:off x="4608360" y="-1177920"/>
              <a:ext cx="705600" cy="3143520"/>
            </a:xfrm>
            <a:prstGeom prst="rect">
              <a:avLst/>
            </a:prstGeom>
            <a:ln w="9360">
              <a:solidFill>
                <a:schemeClr val="bg1"/>
              </a:solidFill>
              <a:miter/>
            </a:ln>
          </p:spPr>
        </p:pic>
        <p:sp>
          <p:nvSpPr>
            <p:cNvPr id="65" name="CustomShape 16"/>
            <p:cNvSpPr/>
            <p:nvPr/>
          </p:nvSpPr>
          <p:spPr>
            <a:xfrm>
              <a:off x="3368880" y="30960"/>
              <a:ext cx="341640" cy="3196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17"/>
            <p:cNvSpPr/>
            <p:nvPr/>
          </p:nvSpPr>
          <p:spPr>
            <a:xfrm rot="10800000">
              <a:off x="6201000" y="430200"/>
              <a:ext cx="341640" cy="3196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7" name="CustomShape 18"/>
          <p:cNvSpPr/>
          <p:nvPr/>
        </p:nvSpPr>
        <p:spPr>
          <a:xfrm>
            <a:off x="3445200" y="56880"/>
            <a:ext cx="3097800" cy="6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ТРЕБОВАНИЯ К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КАНДИДАТАМ 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68" name="Group 19"/>
          <p:cNvGrpSpPr/>
          <p:nvPr/>
        </p:nvGrpSpPr>
        <p:grpSpPr>
          <a:xfrm>
            <a:off x="6681240" y="30960"/>
            <a:ext cx="3173760" cy="719280"/>
            <a:chOff x="6681240" y="30960"/>
            <a:chExt cx="3173760" cy="719280"/>
          </a:xfrm>
        </p:grpSpPr>
        <p:pic>
          <p:nvPicPr>
            <p:cNvPr id="69" name="Picture 8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 rot="5400000">
              <a:off x="7920720" y="-1177920"/>
              <a:ext cx="705600" cy="3143520"/>
            </a:xfrm>
            <a:prstGeom prst="rect">
              <a:avLst/>
            </a:prstGeom>
            <a:ln w="9360">
              <a:solidFill>
                <a:schemeClr val="bg1"/>
              </a:solidFill>
              <a:miter/>
            </a:ln>
          </p:spPr>
        </p:pic>
        <p:sp>
          <p:nvSpPr>
            <p:cNvPr id="70" name="CustomShape 20"/>
            <p:cNvSpPr/>
            <p:nvPr/>
          </p:nvSpPr>
          <p:spPr>
            <a:xfrm>
              <a:off x="6681240" y="30960"/>
              <a:ext cx="341640" cy="3196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21"/>
            <p:cNvSpPr/>
            <p:nvPr/>
          </p:nvSpPr>
          <p:spPr>
            <a:xfrm rot="10800000">
              <a:off x="9513360" y="430200"/>
              <a:ext cx="341640" cy="3196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2" name="CustomShape 22"/>
          <p:cNvSpPr/>
          <p:nvPr/>
        </p:nvSpPr>
        <p:spPr>
          <a:xfrm>
            <a:off x="7229160" y="73800"/>
            <a:ext cx="1986120" cy="6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ЕЖЕМЕСЯЧНЫЕ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95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 ВЫПЛАТЫ</a:t>
            </a:r>
            <a:endParaRPr lang="ru-RU" sz="2000" b="0" strike="noStrike" spc="-1">
              <a:latin typeface="Arial"/>
            </a:endParaRPr>
          </a:p>
        </p:txBody>
      </p:sp>
      <p:grpSp>
        <p:nvGrpSpPr>
          <p:cNvPr id="73" name="Group 23"/>
          <p:cNvGrpSpPr/>
          <p:nvPr/>
        </p:nvGrpSpPr>
        <p:grpSpPr>
          <a:xfrm>
            <a:off x="3410280" y="1196640"/>
            <a:ext cx="3785400" cy="272160"/>
            <a:chOff x="3410280" y="1196640"/>
            <a:chExt cx="3785400" cy="272160"/>
          </a:xfrm>
        </p:grpSpPr>
        <p:pic>
          <p:nvPicPr>
            <p:cNvPr id="74" name="Picture 4"/>
            <p:cNvPicPr/>
            <p:nvPr/>
          </p:nvPicPr>
          <p:blipFill>
            <a:blip r:embed="rId8"/>
            <a:stretch/>
          </p:blipFill>
          <p:spPr>
            <a:xfrm>
              <a:off x="3410280" y="1217880"/>
              <a:ext cx="250920" cy="2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75" name="CustomShape 24"/>
            <p:cNvSpPr/>
            <p:nvPr/>
          </p:nvSpPr>
          <p:spPr>
            <a:xfrm>
              <a:off x="3713400" y="1196640"/>
              <a:ext cx="3482280" cy="248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lang="ru-RU" sz="13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годен</a:t>
              </a:r>
              <a:r>
                <a:rPr lang="ru-RU" sz="1300" b="0" strike="noStrike" spc="-41">
                  <a:solidFill>
                    <a:srgbClr val="FF0000"/>
                  </a:solidFill>
                  <a:latin typeface="Calibri"/>
                  <a:ea typeface="DejaVu Sans"/>
                </a:rPr>
                <a:t> </a:t>
              </a:r>
              <a:r>
                <a:rPr lang="ru-RU" sz="1300" b="0" strike="noStrike" spc="-41">
                  <a:solidFill>
                    <a:srgbClr val="C00000"/>
                  </a:solidFill>
                  <a:latin typeface="Calibri"/>
                  <a:ea typeface="DejaVu Sans"/>
                </a:rPr>
                <a:t>по состоянию здоровья</a:t>
              </a:r>
              <a:endParaRPr lang="ru-RU" sz="1300" b="0" strike="noStrike" spc="-1">
                <a:latin typeface="Arial"/>
              </a:endParaRPr>
            </a:p>
          </p:txBody>
        </p:sp>
      </p:grpSp>
      <p:grpSp>
        <p:nvGrpSpPr>
          <p:cNvPr id="76" name="Group 25"/>
          <p:cNvGrpSpPr/>
          <p:nvPr/>
        </p:nvGrpSpPr>
        <p:grpSpPr>
          <a:xfrm>
            <a:off x="3410280" y="813240"/>
            <a:ext cx="3281400" cy="301680"/>
            <a:chOff x="3410280" y="813240"/>
            <a:chExt cx="3281400" cy="301680"/>
          </a:xfrm>
        </p:grpSpPr>
        <p:pic>
          <p:nvPicPr>
            <p:cNvPr id="77" name="Picture 3"/>
            <p:cNvPicPr/>
            <p:nvPr/>
          </p:nvPicPr>
          <p:blipFill>
            <a:blip r:embed="rId9"/>
            <a:stretch/>
          </p:blipFill>
          <p:spPr>
            <a:xfrm>
              <a:off x="3410280" y="864000"/>
              <a:ext cx="250920" cy="250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CustomShape 26"/>
            <p:cNvSpPr/>
            <p:nvPr/>
          </p:nvSpPr>
          <p:spPr>
            <a:xfrm>
              <a:off x="3713400" y="813240"/>
              <a:ext cx="2978280" cy="287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2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 </a:t>
              </a:r>
              <a:r>
                <a:rPr lang="ru-RU" sz="13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возраст</a:t>
              </a:r>
              <a:r>
                <a:rPr lang="ru-RU" sz="1300" b="1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  </a:t>
              </a:r>
              <a:r>
                <a:rPr lang="ru-RU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от</a:t>
              </a:r>
              <a:r>
                <a:rPr lang="ru-RU" sz="1300" b="0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 18 </a:t>
              </a:r>
              <a:r>
                <a:rPr lang="ru-RU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лет</a:t>
              </a:r>
              <a:r>
                <a:rPr lang="ru-RU" sz="1300" b="0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 </a:t>
              </a:r>
              <a:endParaRPr lang="ru-RU" sz="1300" b="0" strike="noStrike" spc="-1">
                <a:latin typeface="Arial"/>
              </a:endParaRPr>
            </a:p>
          </p:txBody>
        </p:sp>
      </p:grpSp>
      <p:sp>
        <p:nvSpPr>
          <p:cNvPr id="79" name="CustomShape 27"/>
          <p:cNvSpPr/>
          <p:nvPr/>
        </p:nvSpPr>
        <p:spPr>
          <a:xfrm>
            <a:off x="6634800" y="2129400"/>
            <a:ext cx="3175920" cy="3956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10800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 ЗОНЕ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85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Calibri"/>
                <a:ea typeface="DejaVu Sans"/>
              </a:rPr>
              <a:t>СПЕЦИАЛЬНОЙ ВОЕННОЙ ОПЕРАЦИИ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80" name="CustomShape 28"/>
          <p:cNvSpPr/>
          <p:nvPr/>
        </p:nvSpPr>
        <p:spPr>
          <a:xfrm>
            <a:off x="6904800" y="741960"/>
            <a:ext cx="2977560" cy="6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72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195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тыс. руб.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единовременно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при заключении контракта на срок</a:t>
            </a:r>
            <a:endParaRPr lang="ru-RU" sz="13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от года и более)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81" name="Рисунок 128"/>
          <p:cNvPicPr/>
          <p:nvPr/>
        </p:nvPicPr>
        <p:blipFill>
          <a:blip r:embed="rId7"/>
          <a:stretch/>
        </p:blipFill>
        <p:spPr>
          <a:xfrm>
            <a:off x="6537240" y="73260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sp>
        <p:nvSpPr>
          <p:cNvPr id="82" name="CustomShape 29"/>
          <p:cNvSpPr/>
          <p:nvPr/>
        </p:nvSpPr>
        <p:spPr>
          <a:xfrm>
            <a:off x="6946200" y="2542680"/>
            <a:ext cx="2612520" cy="6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72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0" strike="noStrike" spc="-4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1600" b="0" strike="noStrike" spc="-41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lang="ru-RU" sz="1800" b="0" strike="noStrike" spc="-41">
                <a:solidFill>
                  <a:srgbClr val="FF0000"/>
                </a:solidFill>
                <a:latin typeface="Calibri"/>
                <a:ea typeface="DejaVu Sans"/>
              </a:rPr>
              <a:t>210 </a:t>
            </a:r>
            <a:r>
              <a:rPr lang="ru-RU" sz="1600" b="0" strike="noStrike" spc="-41">
                <a:solidFill>
                  <a:srgbClr val="000000"/>
                </a:solidFill>
                <a:latin typeface="Calibri"/>
                <a:ea typeface="DejaVu Sans"/>
              </a:rPr>
              <a:t>тыс. руб. в месяц                   (</a:t>
            </a:r>
            <a:r>
              <a:rPr lang="ru-RU" sz="1300" b="0" strike="noStrike" spc="-21">
                <a:solidFill>
                  <a:srgbClr val="000000"/>
                </a:solidFill>
                <a:latin typeface="Calibri"/>
                <a:ea typeface="DejaVu Sans"/>
              </a:rPr>
              <a:t>в зависимости от  воинского звания, должности и выслуги лет)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83" name="Line 30"/>
          <p:cNvSpPr/>
          <p:nvPr/>
        </p:nvSpPr>
        <p:spPr>
          <a:xfrm>
            <a:off x="6608880" y="40680"/>
            <a:ext cx="0" cy="677268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Line 31"/>
          <p:cNvSpPr/>
          <p:nvPr/>
        </p:nvSpPr>
        <p:spPr>
          <a:xfrm>
            <a:off x="3314520" y="45720"/>
            <a:ext cx="0" cy="676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5" name="Group 32"/>
          <p:cNvGrpSpPr/>
          <p:nvPr/>
        </p:nvGrpSpPr>
        <p:grpSpPr>
          <a:xfrm>
            <a:off x="3351600" y="1615680"/>
            <a:ext cx="3557880" cy="2446920"/>
            <a:chOff x="3351600" y="1615680"/>
            <a:chExt cx="3557880" cy="2446920"/>
          </a:xfrm>
        </p:grpSpPr>
        <p:grpSp>
          <p:nvGrpSpPr>
            <p:cNvPr id="86" name="Group 33"/>
            <p:cNvGrpSpPr/>
            <p:nvPr/>
          </p:nvGrpSpPr>
          <p:grpSpPr>
            <a:xfrm>
              <a:off x="3390480" y="1615680"/>
              <a:ext cx="3174120" cy="612360"/>
              <a:chOff x="3390480" y="1615680"/>
              <a:chExt cx="3174120" cy="612360"/>
            </a:xfrm>
          </p:grpSpPr>
          <p:pic>
            <p:nvPicPr>
              <p:cNvPr id="87" name="Picture 8"/>
              <p:cNvPicPr/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/>
            </p:blipFill>
            <p:spPr>
              <a:xfrm rot="5400000">
                <a:off x="4682520" y="352080"/>
                <a:ext cx="600120" cy="3143520"/>
              </a:xfrm>
              <a:prstGeom prst="rect">
                <a:avLst/>
              </a:prstGeom>
              <a:ln w="9360">
                <a:solidFill>
                  <a:schemeClr val="bg1"/>
                </a:solidFill>
                <a:miter/>
              </a:ln>
            </p:spPr>
          </p:pic>
          <p:sp>
            <p:nvSpPr>
              <p:cNvPr id="88" name="CustomShape 34"/>
              <p:cNvSpPr/>
              <p:nvPr/>
            </p:nvSpPr>
            <p:spPr>
              <a:xfrm>
                <a:off x="3390480" y="1615680"/>
                <a:ext cx="341640" cy="271800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9" name="CustomShape 35"/>
              <p:cNvSpPr/>
              <p:nvPr/>
            </p:nvSpPr>
            <p:spPr>
              <a:xfrm rot="10800000">
                <a:off x="6222960" y="1956240"/>
                <a:ext cx="341640" cy="271800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90" name="CustomShape 36"/>
            <p:cNvSpPr/>
            <p:nvPr/>
          </p:nvSpPr>
          <p:spPr>
            <a:xfrm>
              <a:off x="3351600" y="1734120"/>
              <a:ext cx="3260520" cy="3945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000" b="1" strike="noStrike" spc="-72">
                  <a:solidFill>
                    <a:srgbClr val="FFFFFF"/>
                  </a:solidFill>
                  <a:latin typeface="Calibri"/>
                  <a:ea typeface="DejaVu Sans"/>
                </a:rPr>
                <a:t>5 ШАГОВ ДЛЯ ПОСТУПЛЕНИЯ 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91" name="CustomShape 37"/>
            <p:cNvSpPr/>
            <p:nvPr/>
          </p:nvSpPr>
          <p:spPr>
            <a:xfrm>
              <a:off x="3402360" y="2292480"/>
              <a:ext cx="3157920" cy="177012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CustomShape 38"/>
            <p:cNvSpPr/>
            <p:nvPr/>
          </p:nvSpPr>
          <p:spPr>
            <a:xfrm>
              <a:off x="3690000" y="2607840"/>
              <a:ext cx="3165480" cy="42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пройти собеседование с психологом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 пункте отбора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93" name="CustomShape 39"/>
            <p:cNvSpPr/>
            <p:nvPr/>
          </p:nvSpPr>
          <p:spPr>
            <a:xfrm>
              <a:off x="3690000" y="2976480"/>
              <a:ext cx="3165480" cy="424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пройти медицинский осмотр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 пункте отбора или военном комиссариате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94" name="CustomShape 40"/>
            <p:cNvSpPr/>
            <p:nvPr/>
          </p:nvSpPr>
          <p:spPr>
            <a:xfrm>
              <a:off x="3690000" y="3695040"/>
              <a:ext cx="3165480" cy="357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получить предписание и убыть</a:t>
              </a:r>
              <a:endParaRPr lang="ru-RU" sz="11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к месту службы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95" name="CustomShape 41"/>
            <p:cNvSpPr/>
            <p:nvPr/>
          </p:nvSpPr>
          <p:spPr>
            <a:xfrm>
              <a:off x="3744000" y="3416760"/>
              <a:ext cx="3165480" cy="2570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заключить контракт в пункте отбора</a:t>
              </a:r>
              <a:endParaRPr lang="ru-RU" sz="1100" b="0" strike="noStrike" spc="-1">
                <a:latin typeface="Arial"/>
              </a:endParaRPr>
            </a:p>
          </p:txBody>
        </p:sp>
        <p:sp>
          <p:nvSpPr>
            <p:cNvPr id="96" name="CustomShape 42"/>
            <p:cNvSpPr/>
            <p:nvPr/>
          </p:nvSpPr>
          <p:spPr>
            <a:xfrm>
              <a:off x="3690000" y="2281680"/>
              <a:ext cx="3165480" cy="357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сдать документы в пункт отбора </a:t>
              </a:r>
              <a:r>
                <a:t/>
              </a:r>
              <a:br/>
              <a:r>
                <a:rPr lang="ru-RU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или военный комиссариат</a:t>
              </a:r>
              <a:endParaRPr lang="ru-RU" sz="1100" b="0" strike="noStrike" spc="-1">
                <a:latin typeface="Arial"/>
              </a:endParaRPr>
            </a:p>
          </p:txBody>
        </p:sp>
        <p:pic>
          <p:nvPicPr>
            <p:cNvPr id="97" name="Рисунок 148"/>
            <p:cNvPicPr/>
            <p:nvPr/>
          </p:nvPicPr>
          <p:blipFill>
            <a:blip r:embed="rId7"/>
            <a:stretch/>
          </p:blipFill>
          <p:spPr>
            <a:xfrm>
              <a:off x="3386880" y="231228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  <p:pic>
          <p:nvPicPr>
            <p:cNvPr id="98" name="Рисунок 149"/>
            <p:cNvPicPr/>
            <p:nvPr/>
          </p:nvPicPr>
          <p:blipFill>
            <a:blip r:embed="rId7"/>
            <a:stretch/>
          </p:blipFill>
          <p:spPr>
            <a:xfrm>
              <a:off x="3386880" y="266256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  <p:pic>
          <p:nvPicPr>
            <p:cNvPr id="99" name="Рисунок 151"/>
            <p:cNvPicPr/>
            <p:nvPr/>
          </p:nvPicPr>
          <p:blipFill>
            <a:blip r:embed="rId7"/>
            <a:stretch/>
          </p:blipFill>
          <p:spPr>
            <a:xfrm>
              <a:off x="3386880" y="30240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  <p:pic>
          <p:nvPicPr>
            <p:cNvPr id="100" name="Рисунок 163"/>
            <p:cNvPicPr/>
            <p:nvPr/>
          </p:nvPicPr>
          <p:blipFill>
            <a:blip r:embed="rId7"/>
            <a:stretch/>
          </p:blipFill>
          <p:spPr>
            <a:xfrm>
              <a:off x="3386880" y="33894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  <p:pic>
          <p:nvPicPr>
            <p:cNvPr id="101" name="Рисунок 166"/>
            <p:cNvPicPr/>
            <p:nvPr/>
          </p:nvPicPr>
          <p:blipFill>
            <a:blip r:embed="rId7"/>
            <a:stretch/>
          </p:blipFill>
          <p:spPr>
            <a:xfrm>
              <a:off x="3386880" y="36990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sp>
        <p:nvSpPr>
          <p:cNvPr id="102" name="CustomShape 43"/>
          <p:cNvSpPr/>
          <p:nvPr/>
        </p:nvSpPr>
        <p:spPr>
          <a:xfrm>
            <a:off x="6709680" y="6341760"/>
            <a:ext cx="3101040" cy="461520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8 (86347) 2-09-37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03" name="CustomShape 44"/>
          <p:cNvSpPr/>
          <p:nvPr/>
        </p:nvSpPr>
        <p:spPr>
          <a:xfrm>
            <a:off x="3579120" y="6320160"/>
            <a:ext cx="2744280" cy="484920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КОНТРАКТ ЗАКЛЮЧАЕТСЯ </a:t>
            </a:r>
            <a:endParaRPr lang="ru-RU" sz="1600" b="0" strike="noStrike" spc="-1">
              <a:latin typeface="Arial"/>
            </a:endParaRPr>
          </a:p>
          <a:p>
            <a:pPr marL="181080" indent="-180000" algn="ctr">
              <a:lnSpc>
                <a:spcPct val="85000"/>
              </a:lnSpc>
            </a:pPr>
            <a:r>
              <a:rPr lang="ru-RU" sz="1600" b="1" u="sng" strike="noStrike" spc="-1">
                <a:solidFill>
                  <a:srgbClr val="FCC206"/>
                </a:solidFill>
                <a:uFillTx/>
                <a:latin typeface="Calibri"/>
                <a:ea typeface="DejaVu Sans"/>
              </a:rPr>
              <a:t>на 1 год, 3 года и 5 лет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4" name="CustomShape 45"/>
          <p:cNvSpPr/>
          <p:nvPr/>
        </p:nvSpPr>
        <p:spPr>
          <a:xfrm>
            <a:off x="0" y="3999600"/>
            <a:ext cx="3216960" cy="1024560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>
            <a:normAutofit fontScale="95500"/>
          </a:bodyPr>
          <a:lstStyle/>
          <a:p>
            <a:pPr algn="ctr">
              <a:lnSpc>
                <a:spcPct val="80000"/>
              </a:lnSpc>
            </a:pPr>
            <a:r>
              <a:rPr lang="ru-RU" sz="1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Военный комиссариат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Неклиновского и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Мясниковского районов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500" b="1" strike="noStrike" spc="-231" dirty="0" smtClean="0">
                <a:solidFill>
                  <a:srgbClr val="FCC206"/>
                </a:solidFill>
                <a:latin typeface="Calibri"/>
                <a:ea typeface="DejaVu Sans"/>
              </a:rPr>
              <a:t>8  ( 8    6   3   4   7</a:t>
            </a:r>
            <a:r>
              <a:rPr lang="ru-RU" sz="1500" b="1" strike="noStrike" spc="-231" dirty="0">
                <a:solidFill>
                  <a:srgbClr val="FCC206"/>
                </a:solidFill>
                <a:latin typeface="Calibri"/>
                <a:ea typeface="DejaVu Sans"/>
              </a:rPr>
              <a:t>) </a:t>
            </a:r>
            <a:r>
              <a:rPr lang="ru-RU" sz="1500" b="1" strike="noStrike" spc="-231" dirty="0" smtClean="0">
                <a:solidFill>
                  <a:srgbClr val="FCC206"/>
                </a:solidFill>
                <a:latin typeface="Calibri"/>
                <a:ea typeface="DejaVu Sans"/>
              </a:rPr>
              <a:t>  2   -   0    9    -     3   7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500" b="1" strike="noStrike" spc="-52" dirty="0">
                <a:solidFill>
                  <a:srgbClr val="FCC206"/>
                </a:solidFill>
                <a:latin typeface="Calibri"/>
                <a:ea typeface="DejaVu Sans"/>
              </a:rPr>
              <a:t>с. Покровское пер. Комсомольский, 29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105" name="Рисунок 17"/>
          <p:cNvPicPr/>
          <p:nvPr/>
        </p:nvPicPr>
        <p:blipFill>
          <a:blip r:embed="rId10"/>
          <a:srcRect l="1847" t="4518" r="2173" b="16067"/>
          <a:stretch/>
        </p:blipFill>
        <p:spPr>
          <a:xfrm>
            <a:off x="32400" y="5135760"/>
            <a:ext cx="3210840" cy="1683720"/>
          </a:xfrm>
          <a:prstGeom prst="rect">
            <a:avLst/>
          </a:prstGeom>
          <a:ln>
            <a:noFill/>
          </a:ln>
        </p:spPr>
      </p:pic>
      <p:grpSp>
        <p:nvGrpSpPr>
          <p:cNvPr id="106" name="Group 46"/>
          <p:cNvGrpSpPr/>
          <p:nvPr/>
        </p:nvGrpSpPr>
        <p:grpSpPr>
          <a:xfrm>
            <a:off x="6879600" y="3201480"/>
            <a:ext cx="3004560" cy="3117600"/>
            <a:chOff x="6879600" y="3201480"/>
            <a:chExt cx="3004560" cy="3117600"/>
          </a:xfrm>
        </p:grpSpPr>
        <p:sp>
          <p:nvSpPr>
            <p:cNvPr id="107" name="CustomShape 47"/>
            <p:cNvSpPr/>
            <p:nvPr/>
          </p:nvSpPr>
          <p:spPr>
            <a:xfrm>
              <a:off x="6899760" y="3201480"/>
              <a:ext cx="2977560" cy="43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2000" tIns="45000" rIns="72000" bIns="45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trike="noStrike" spc="-21">
                  <a:solidFill>
                    <a:srgbClr val="000000"/>
                  </a:solidFill>
                  <a:latin typeface="Calibri"/>
                  <a:ea typeface="DejaVu Sans"/>
                </a:rPr>
                <a:t>заместитель командира взвода</a:t>
              </a:r>
              <a:r>
                <a:rPr lang="ru-RU" sz="1050" b="0" strike="noStrike" spc="-21">
                  <a:solidFill>
                    <a:srgbClr val="000000"/>
                  </a:solidFill>
                  <a:latin typeface="Calibri"/>
                  <a:ea typeface="DejaVu Sans"/>
                </a:rPr>
                <a:t> - командир отделения</a:t>
              </a:r>
              <a:r>
                <a:rPr lang="ru-RU" sz="105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 - </a:t>
              </a:r>
              <a:r>
                <a:rPr lang="ru-RU" sz="10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от </a:t>
              </a:r>
              <a:r>
                <a:rPr lang="ru-RU" sz="1800" b="0" strike="noStrike" spc="-41">
                  <a:solidFill>
                    <a:srgbClr val="FF0000"/>
                  </a:solidFill>
                  <a:latin typeface="Calibri"/>
                  <a:ea typeface="DejaVu Sans"/>
                </a:rPr>
                <a:t>250</a:t>
              </a:r>
              <a:r>
                <a:rPr lang="ru-RU" sz="1050" b="0" strike="noStrike" spc="-41">
                  <a:solidFill>
                    <a:srgbClr val="FF0000"/>
                  </a:solidFill>
                  <a:latin typeface="Calibri"/>
                  <a:ea typeface="DejaVu Sans"/>
                </a:rPr>
                <a:t> </a:t>
              </a:r>
              <a:r>
                <a:rPr lang="ru-RU" sz="1000" b="0" strike="noStrike" spc="-41">
                  <a:solidFill>
                    <a:srgbClr val="000000"/>
                  </a:solidFill>
                  <a:latin typeface="Calibri"/>
                  <a:ea typeface="DejaVu Sans"/>
                </a:rPr>
                <a:t>тыс. руб. в месяц</a:t>
              </a:r>
              <a:endParaRPr lang="ru-RU" sz="1000" b="0" strike="noStrike" spc="-1">
                <a:latin typeface="Arial"/>
              </a:endParaRPr>
            </a:p>
          </p:txBody>
        </p:sp>
        <p:grpSp>
          <p:nvGrpSpPr>
            <p:cNvPr id="108" name="Group 48"/>
            <p:cNvGrpSpPr/>
            <p:nvPr/>
          </p:nvGrpSpPr>
          <p:grpSpPr>
            <a:xfrm>
              <a:off x="6879600" y="3569040"/>
              <a:ext cx="3004560" cy="2750040"/>
              <a:chOff x="6879600" y="3569040"/>
              <a:chExt cx="3004560" cy="2750040"/>
            </a:xfrm>
          </p:grpSpPr>
          <p:sp>
            <p:nvSpPr>
              <p:cNvPr id="109" name="CustomShape 49"/>
              <p:cNvSpPr/>
              <p:nvPr/>
            </p:nvSpPr>
            <p:spPr>
              <a:xfrm>
                <a:off x="6879600" y="356904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командир отделения </a:t>
                </a:r>
                <a:r>
                  <a:rPr lang="ru-RU" sz="1050" b="0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238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0" name="CustomShape 50"/>
              <p:cNvSpPr/>
              <p:nvPr/>
            </p:nvSpPr>
            <p:spPr>
              <a:xfrm>
                <a:off x="6889680" y="376416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инструктор штаба</a:t>
                </a:r>
                <a:r>
                  <a:rPr lang="ru-RU" sz="1050" b="1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234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1" name="CustomShape 51"/>
              <p:cNvSpPr/>
              <p:nvPr/>
            </p:nvSpPr>
            <p:spPr>
              <a:xfrm>
                <a:off x="6899400" y="4026240"/>
                <a:ext cx="2977560" cy="4366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начальник радиостанции </a:t>
                </a:r>
                <a:r>
                  <a:rPr lang="ru-RU" sz="1050" b="0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командно-штабной машины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232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 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2" name="CustomShape 52"/>
              <p:cNvSpPr/>
              <p:nvPr/>
            </p:nvSpPr>
            <p:spPr>
              <a:xfrm>
                <a:off x="6895800" y="433332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старший</a:t>
                </a:r>
                <a:r>
                  <a:rPr lang="ru-RU" sz="1050" b="0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сапер</a:t>
                </a:r>
                <a:r>
                  <a:rPr lang="ru-RU" sz="1050" b="0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 -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216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3" name="CustomShape 53"/>
              <p:cNvSpPr/>
              <p:nvPr/>
            </p:nvSpPr>
            <p:spPr>
              <a:xfrm>
                <a:off x="6884640" y="5719320"/>
                <a:ext cx="2977560" cy="430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старший водитель-электрик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222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 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4" name="CustomShape 54"/>
              <p:cNvSpPr/>
              <p:nvPr/>
            </p:nvSpPr>
            <p:spPr>
              <a:xfrm>
                <a:off x="6906600" y="496800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водитель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216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5" name="CustomShape 55"/>
              <p:cNvSpPr/>
              <p:nvPr/>
            </p:nvSpPr>
            <p:spPr>
              <a:xfrm>
                <a:off x="6901560" y="520236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повар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211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6" name="CustomShape 56"/>
              <p:cNvSpPr/>
              <p:nvPr/>
            </p:nvSpPr>
            <p:spPr>
              <a:xfrm>
                <a:off x="6881040" y="454608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старший телефонист </a:t>
                </a:r>
                <a:r>
                  <a:rPr lang="ru-RU" sz="1050" b="0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224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7" name="CustomShape 57"/>
              <p:cNvSpPr/>
              <p:nvPr/>
            </p:nvSpPr>
            <p:spPr>
              <a:xfrm>
                <a:off x="6905520" y="547164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стрелок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210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8" name="CustomShape 58"/>
              <p:cNvSpPr/>
              <p:nvPr/>
            </p:nvSpPr>
            <p:spPr>
              <a:xfrm>
                <a:off x="6899760" y="474336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гранатометчик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211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  <p:sp>
            <p:nvSpPr>
              <p:cNvPr id="119" name="CustomShape 59"/>
              <p:cNvSpPr/>
              <p:nvPr/>
            </p:nvSpPr>
            <p:spPr>
              <a:xfrm>
                <a:off x="6879600" y="6010200"/>
                <a:ext cx="2977560" cy="308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2000" tIns="45000" rIns="72000" bIns="4500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trike="noStrike" spc="-21">
                    <a:solidFill>
                      <a:srgbClr val="000000"/>
                    </a:solidFill>
                    <a:latin typeface="Calibri"/>
                    <a:ea typeface="DejaVu Sans"/>
                  </a:rPr>
                  <a:t>пулеметчик</a:t>
                </a:r>
                <a:r>
                  <a:rPr lang="ru-RU" sz="105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 -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от </a:t>
                </a:r>
                <a:r>
                  <a:rPr lang="ru-RU" sz="180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216</a:t>
                </a:r>
                <a:r>
                  <a:rPr lang="ru-RU" sz="1050" b="0" strike="noStrike" spc="-41">
                    <a:solidFill>
                      <a:srgbClr val="FF0000"/>
                    </a:solidFill>
                    <a:latin typeface="Calibri"/>
                    <a:ea typeface="DejaVu Sans"/>
                  </a:rPr>
                  <a:t> </a:t>
                </a:r>
                <a:r>
                  <a:rPr lang="ru-RU" sz="1000" b="0" strike="noStrike" spc="-41">
                    <a:solidFill>
                      <a:srgbClr val="000000"/>
                    </a:solidFill>
                    <a:latin typeface="Calibri"/>
                    <a:ea typeface="DejaVu Sans"/>
                  </a:rPr>
                  <a:t>тыс. руб. в месяц</a:t>
                </a:r>
                <a:endParaRPr lang="ru-RU" sz="1000" b="0" strike="noStrike" spc="-1">
                  <a:latin typeface="Arial"/>
                </a:endParaRPr>
              </a:p>
            </p:txBody>
          </p:sp>
        </p:grpSp>
      </p:grpSp>
      <p:grpSp>
        <p:nvGrpSpPr>
          <p:cNvPr id="120" name="Group 60"/>
          <p:cNvGrpSpPr/>
          <p:nvPr/>
        </p:nvGrpSpPr>
        <p:grpSpPr>
          <a:xfrm>
            <a:off x="3393360" y="4033440"/>
            <a:ext cx="3448080" cy="2257560"/>
            <a:chOff x="3393360" y="4033440"/>
            <a:chExt cx="3448080" cy="2257560"/>
          </a:xfrm>
        </p:grpSpPr>
        <p:sp>
          <p:nvSpPr>
            <p:cNvPr id="121" name="CustomShape 61"/>
            <p:cNvSpPr/>
            <p:nvPr/>
          </p:nvSpPr>
          <p:spPr>
            <a:xfrm>
              <a:off x="3402360" y="4610160"/>
              <a:ext cx="3166920" cy="1680840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62"/>
            <p:cNvSpPr/>
            <p:nvPr/>
          </p:nvSpPr>
          <p:spPr>
            <a:xfrm>
              <a:off x="3700440" y="4605480"/>
              <a:ext cx="291096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93000"/>
                </a:lnSpc>
              </a:pPr>
              <a:r>
                <a:rPr lang="ru-RU" sz="1300" b="0" strike="noStrike" spc="-21">
                  <a:solidFill>
                    <a:srgbClr val="000000"/>
                  </a:solidFill>
                  <a:latin typeface="Calibri"/>
                  <a:ea typeface="DejaVu Sans"/>
                </a:rPr>
                <a:t>паспорт</a:t>
              </a:r>
              <a:endParaRPr lang="ru-RU" sz="1300" b="0" strike="noStrike" spc="-1">
                <a:latin typeface="Arial"/>
              </a:endParaRPr>
            </a:p>
          </p:txBody>
        </p:sp>
        <p:grpSp>
          <p:nvGrpSpPr>
            <p:cNvPr id="123" name="Group 63"/>
            <p:cNvGrpSpPr/>
            <p:nvPr/>
          </p:nvGrpSpPr>
          <p:grpSpPr>
            <a:xfrm>
              <a:off x="3393360" y="4033440"/>
              <a:ext cx="3187800" cy="523800"/>
              <a:chOff x="3393360" y="4033440"/>
              <a:chExt cx="3187800" cy="523800"/>
            </a:xfrm>
          </p:grpSpPr>
          <p:pic>
            <p:nvPicPr>
              <p:cNvPr id="124" name="Picture 8"/>
              <p:cNvPicPr/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/>
            </p:blipFill>
            <p:spPr>
              <a:xfrm rot="5400000">
                <a:off x="4740480" y="2721960"/>
                <a:ext cx="494640" cy="3143520"/>
              </a:xfrm>
              <a:prstGeom prst="rect">
                <a:avLst/>
              </a:prstGeom>
              <a:ln w="9360">
                <a:solidFill>
                  <a:schemeClr val="bg1"/>
                </a:solidFill>
                <a:miter/>
              </a:ln>
            </p:spPr>
          </p:pic>
          <p:sp>
            <p:nvSpPr>
              <p:cNvPr id="125" name="CustomShape 64"/>
              <p:cNvSpPr/>
              <p:nvPr/>
            </p:nvSpPr>
            <p:spPr>
              <a:xfrm>
                <a:off x="3393360" y="4033440"/>
                <a:ext cx="341640" cy="223920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26" name="CustomShape 65"/>
              <p:cNvSpPr/>
              <p:nvPr/>
            </p:nvSpPr>
            <p:spPr>
              <a:xfrm rot="10800000">
                <a:off x="6239520" y="4333320"/>
                <a:ext cx="341640" cy="223920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27" name="CustomShape 66"/>
            <p:cNvSpPr/>
            <p:nvPr/>
          </p:nvSpPr>
          <p:spPr>
            <a:xfrm>
              <a:off x="3431160" y="4122000"/>
              <a:ext cx="3077640" cy="379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trike="noStrike" spc="72">
                  <a:solidFill>
                    <a:srgbClr val="FFFFFF"/>
                  </a:solidFill>
                  <a:latin typeface="Calibri"/>
                  <a:ea typeface="DejaVu Sans"/>
                </a:rPr>
                <a:t>ПЕРЕЧЕНЬ ДОКУМЕНТОВ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128" name="CustomShape 67"/>
            <p:cNvSpPr/>
            <p:nvPr/>
          </p:nvSpPr>
          <p:spPr>
            <a:xfrm>
              <a:off x="3704040" y="4890240"/>
              <a:ext cx="28872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93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военный билет (при наличии)</a:t>
              </a:r>
              <a:endParaRPr lang="ru-RU" sz="1300" b="0" strike="noStrike" spc="-1">
                <a:latin typeface="Arial"/>
              </a:endParaRPr>
            </a:p>
          </p:txBody>
        </p:sp>
        <p:sp>
          <p:nvSpPr>
            <p:cNvPr id="129" name="CustomShape 68"/>
            <p:cNvSpPr/>
            <p:nvPr/>
          </p:nvSpPr>
          <p:spPr>
            <a:xfrm>
              <a:off x="3718080" y="5478840"/>
              <a:ext cx="312336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3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документы об образовании</a:t>
              </a:r>
              <a:endParaRPr lang="ru-RU" sz="1300" b="0" strike="noStrike" spc="-1">
                <a:latin typeface="Arial"/>
              </a:endParaRPr>
            </a:p>
          </p:txBody>
        </p:sp>
        <p:sp>
          <p:nvSpPr>
            <p:cNvPr id="130" name="CustomShape 69"/>
            <p:cNvSpPr/>
            <p:nvPr/>
          </p:nvSpPr>
          <p:spPr>
            <a:xfrm>
              <a:off x="3706920" y="5125320"/>
              <a:ext cx="2888640" cy="406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3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свидетельства о браке и рождении детей (при наличии)</a:t>
              </a:r>
              <a:endParaRPr lang="ru-RU" sz="1300" b="0" strike="noStrike" spc="-1">
                <a:latin typeface="Arial"/>
              </a:endParaRPr>
            </a:p>
          </p:txBody>
        </p:sp>
      </p:grpSp>
      <p:sp>
        <p:nvSpPr>
          <p:cNvPr id="131" name="CustomShape 70"/>
          <p:cNvSpPr/>
          <p:nvPr/>
        </p:nvSpPr>
        <p:spPr>
          <a:xfrm>
            <a:off x="3677040" y="5792760"/>
            <a:ext cx="3123360" cy="59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3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ИНН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7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банковские реквизиты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32" name="Рисунок 136"/>
          <p:cNvPicPr/>
          <p:nvPr/>
        </p:nvPicPr>
        <p:blipFill>
          <a:blip r:embed="rId7"/>
          <a:stretch/>
        </p:blipFill>
        <p:spPr>
          <a:xfrm>
            <a:off x="3379320" y="485604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33" name="Рисунок 140"/>
          <p:cNvPicPr/>
          <p:nvPr/>
        </p:nvPicPr>
        <p:blipFill>
          <a:blip r:embed="rId7"/>
          <a:stretch/>
        </p:blipFill>
        <p:spPr>
          <a:xfrm>
            <a:off x="3374280" y="515736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34" name="Рисунок 141"/>
          <p:cNvPicPr/>
          <p:nvPr/>
        </p:nvPicPr>
        <p:blipFill>
          <a:blip r:embed="rId7"/>
          <a:stretch/>
        </p:blipFill>
        <p:spPr>
          <a:xfrm>
            <a:off x="3386520" y="573624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35" name="Рисунок 145"/>
          <p:cNvPicPr/>
          <p:nvPr/>
        </p:nvPicPr>
        <p:blipFill>
          <a:blip r:embed="rId7"/>
          <a:stretch/>
        </p:blipFill>
        <p:spPr>
          <a:xfrm>
            <a:off x="3384000" y="602028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36" name="Рисунок 146"/>
          <p:cNvPicPr/>
          <p:nvPr/>
        </p:nvPicPr>
        <p:blipFill>
          <a:blip r:embed="rId7"/>
          <a:stretch/>
        </p:blipFill>
        <p:spPr>
          <a:xfrm>
            <a:off x="3384000" y="457848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sp>
        <p:nvSpPr>
          <p:cNvPr id="137" name="CustomShape 71"/>
          <p:cNvSpPr/>
          <p:nvPr/>
        </p:nvSpPr>
        <p:spPr>
          <a:xfrm>
            <a:off x="6681240" y="1342440"/>
            <a:ext cx="3198960" cy="85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45000" rIns="72000" bIns="4500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b="0" strike="noStrike" spc="-41">
                <a:solidFill>
                  <a:srgbClr val="000000"/>
                </a:solidFill>
                <a:latin typeface="Calibri"/>
                <a:ea typeface="DejaVu Sans"/>
              </a:rPr>
              <a:t>    от </a:t>
            </a:r>
            <a:r>
              <a:rPr lang="ru-RU" sz="1800" b="0" strike="noStrike" spc="-41">
                <a:solidFill>
                  <a:srgbClr val="FF0000"/>
                </a:solidFill>
                <a:latin typeface="Calibri"/>
                <a:ea typeface="DejaVu Sans"/>
              </a:rPr>
              <a:t>500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тыс. руб.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единовременно 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региональная выплата 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(для граждан заключивших контракт в Ростовской области</a:t>
            </a: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38" name="Рисунок 133"/>
          <p:cNvPicPr/>
          <p:nvPr/>
        </p:nvPicPr>
        <p:blipFill>
          <a:blip r:embed="rId7"/>
          <a:stretch/>
        </p:blipFill>
        <p:spPr>
          <a:xfrm>
            <a:off x="6629040" y="318348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39" name="Рисунок 134"/>
          <p:cNvPicPr/>
          <p:nvPr/>
        </p:nvPicPr>
        <p:blipFill>
          <a:blip r:embed="rId7"/>
          <a:stretch/>
        </p:blipFill>
        <p:spPr>
          <a:xfrm>
            <a:off x="6629040" y="361296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0" name="Рисунок 135"/>
          <p:cNvPicPr/>
          <p:nvPr/>
        </p:nvPicPr>
        <p:blipFill>
          <a:blip r:embed="rId7"/>
          <a:stretch/>
        </p:blipFill>
        <p:spPr>
          <a:xfrm>
            <a:off x="6629040" y="384516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1" name="Рисунок 142"/>
          <p:cNvPicPr/>
          <p:nvPr/>
        </p:nvPicPr>
        <p:blipFill>
          <a:blip r:embed="rId7"/>
          <a:stretch/>
        </p:blipFill>
        <p:spPr>
          <a:xfrm>
            <a:off x="6629040" y="404424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2" name="Рисунок 150"/>
          <p:cNvPicPr/>
          <p:nvPr/>
        </p:nvPicPr>
        <p:blipFill>
          <a:blip r:embed="rId7"/>
          <a:stretch/>
        </p:blipFill>
        <p:spPr>
          <a:xfrm>
            <a:off x="6629040" y="439020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3" name="Рисунок 153"/>
          <p:cNvPicPr/>
          <p:nvPr/>
        </p:nvPicPr>
        <p:blipFill>
          <a:blip r:embed="rId7"/>
          <a:stretch/>
        </p:blipFill>
        <p:spPr>
          <a:xfrm>
            <a:off x="6629040" y="461160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4" name="Рисунок 154"/>
          <p:cNvPicPr/>
          <p:nvPr/>
        </p:nvPicPr>
        <p:blipFill>
          <a:blip r:embed="rId7"/>
          <a:stretch/>
        </p:blipFill>
        <p:spPr>
          <a:xfrm>
            <a:off x="6629040" y="480852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5" name="Рисунок 155"/>
          <p:cNvPicPr/>
          <p:nvPr/>
        </p:nvPicPr>
        <p:blipFill>
          <a:blip r:embed="rId7"/>
          <a:stretch/>
        </p:blipFill>
        <p:spPr>
          <a:xfrm>
            <a:off x="6629040" y="502344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6" name="Рисунок 156"/>
          <p:cNvPicPr/>
          <p:nvPr/>
        </p:nvPicPr>
        <p:blipFill>
          <a:blip r:embed="rId7"/>
          <a:stretch/>
        </p:blipFill>
        <p:spPr>
          <a:xfrm>
            <a:off x="6629040" y="526788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7" name="Рисунок 160"/>
          <p:cNvPicPr/>
          <p:nvPr/>
        </p:nvPicPr>
        <p:blipFill>
          <a:blip r:embed="rId7"/>
          <a:stretch/>
        </p:blipFill>
        <p:spPr>
          <a:xfrm>
            <a:off x="6629040" y="550944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8" name="Рисунок 161"/>
          <p:cNvPicPr/>
          <p:nvPr/>
        </p:nvPicPr>
        <p:blipFill>
          <a:blip r:embed="rId7"/>
          <a:stretch/>
        </p:blipFill>
        <p:spPr>
          <a:xfrm>
            <a:off x="6629040" y="578880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49" name="Рисунок 162"/>
          <p:cNvPicPr/>
          <p:nvPr/>
        </p:nvPicPr>
        <p:blipFill>
          <a:blip r:embed="rId7"/>
          <a:stretch/>
        </p:blipFill>
        <p:spPr>
          <a:xfrm>
            <a:off x="6629040" y="6072480"/>
            <a:ext cx="316080" cy="25200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50" name="Рисунок 164"/>
          <p:cNvPicPr/>
          <p:nvPr/>
        </p:nvPicPr>
        <p:blipFill>
          <a:blip r:embed="rId7"/>
          <a:stretch/>
        </p:blipFill>
        <p:spPr>
          <a:xfrm>
            <a:off x="6563160" y="129888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  <p:pic>
        <p:nvPicPr>
          <p:cNvPr id="151" name="Рисунок 110"/>
          <p:cNvPicPr/>
          <p:nvPr/>
        </p:nvPicPr>
        <p:blipFill>
          <a:blip r:embed="rId7"/>
          <a:stretch/>
        </p:blipFill>
        <p:spPr>
          <a:xfrm>
            <a:off x="3384360" y="5460840"/>
            <a:ext cx="405000" cy="322920"/>
          </a:xfrm>
          <a:prstGeom prst="rect">
            <a:avLst/>
          </a:prstGeom>
          <a:ln>
            <a:noFill/>
          </a:ln>
          <a:effectLst>
            <a:outerShdw blurRad="50800" dist="37674" dir="2700000" sx="99000" sy="99000" algn="tl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1"/>
          <p:cNvPicPr/>
          <p:nvPr/>
        </p:nvPicPr>
        <p:blipFill>
          <a:blip r:embed="rId3"/>
          <a:srcRect b="7339"/>
          <a:stretch/>
        </p:blipFill>
        <p:spPr>
          <a:xfrm>
            <a:off x="6651360" y="707040"/>
            <a:ext cx="3242520" cy="5155560"/>
          </a:xfrm>
          <a:prstGeom prst="rect">
            <a:avLst/>
          </a:prstGeom>
          <a:ln>
            <a:noFill/>
          </a:ln>
        </p:spPr>
      </p:pic>
      <p:sp>
        <p:nvSpPr>
          <p:cNvPr id="153" name="Line 1"/>
          <p:cNvSpPr/>
          <p:nvPr/>
        </p:nvSpPr>
        <p:spPr>
          <a:xfrm>
            <a:off x="3296520" y="0"/>
            <a:ext cx="0" cy="685764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2"/>
          <p:cNvSpPr/>
          <p:nvPr/>
        </p:nvSpPr>
        <p:spPr>
          <a:xfrm>
            <a:off x="6602400" y="0"/>
            <a:ext cx="0" cy="6858000"/>
          </a:xfrm>
          <a:prstGeom prst="line">
            <a:avLst/>
          </a:prstGeom>
          <a:ln w="252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3"/>
          <p:cNvSpPr/>
          <p:nvPr/>
        </p:nvSpPr>
        <p:spPr>
          <a:xfrm>
            <a:off x="6660360" y="28080"/>
            <a:ext cx="3244680" cy="670680"/>
          </a:xfrm>
          <a:prstGeom prst="rect">
            <a:avLst/>
          </a:prstGeom>
          <a:gradFill rotWithShape="0">
            <a:gsLst>
              <a:gs pos="0">
                <a:srgbClr val="F2F2F2"/>
              </a:gs>
              <a:gs pos="100000">
                <a:srgbClr val="EDEDED"/>
              </a:gs>
            </a:gsLst>
            <a:lin ang="5400000"/>
          </a:gradFill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grpSp>
        <p:nvGrpSpPr>
          <p:cNvPr id="156" name="Group 4"/>
          <p:cNvGrpSpPr/>
          <p:nvPr/>
        </p:nvGrpSpPr>
        <p:grpSpPr>
          <a:xfrm>
            <a:off x="17280" y="7560"/>
            <a:ext cx="3240000" cy="788400"/>
            <a:chOff x="17280" y="7560"/>
            <a:chExt cx="3240000" cy="788400"/>
          </a:xfrm>
        </p:grpSpPr>
        <p:pic>
          <p:nvPicPr>
            <p:cNvPr id="157" name="Picture 8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 rot="5400000">
              <a:off x="1256040" y="-1199520"/>
              <a:ext cx="773280" cy="3209040"/>
            </a:xfrm>
            <a:prstGeom prst="rect">
              <a:avLst/>
            </a:prstGeom>
            <a:ln w="9360">
              <a:solidFill>
                <a:schemeClr val="bg1"/>
              </a:solidFill>
              <a:miter/>
            </a:ln>
          </p:spPr>
        </p:pic>
        <p:sp>
          <p:nvSpPr>
            <p:cNvPr id="158" name="CustomShape 5"/>
            <p:cNvSpPr/>
            <p:nvPr/>
          </p:nvSpPr>
          <p:spPr>
            <a:xfrm>
              <a:off x="17280" y="7560"/>
              <a:ext cx="348840" cy="3502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CustomShape 6"/>
            <p:cNvSpPr/>
            <p:nvPr/>
          </p:nvSpPr>
          <p:spPr>
            <a:xfrm rot="10800000">
              <a:off x="2908440" y="445320"/>
              <a:ext cx="348840" cy="3502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0" name="CustomShape 7"/>
          <p:cNvSpPr/>
          <p:nvPr/>
        </p:nvSpPr>
        <p:spPr>
          <a:xfrm>
            <a:off x="-5760" y="115920"/>
            <a:ext cx="320904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СОЦИАЛЬНЫЕ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ЛЬГОТЫ И ГАРАНТИИ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3312360" y="5997240"/>
            <a:ext cx="3297960" cy="73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2" name="Group 9"/>
          <p:cNvGrpSpPr/>
          <p:nvPr/>
        </p:nvGrpSpPr>
        <p:grpSpPr>
          <a:xfrm>
            <a:off x="-66240" y="5854320"/>
            <a:ext cx="3330360" cy="729360"/>
            <a:chOff x="-66240" y="5854320"/>
            <a:chExt cx="3330360" cy="729360"/>
          </a:xfrm>
        </p:grpSpPr>
        <p:sp>
          <p:nvSpPr>
            <p:cNvPr id="163" name="CustomShape 10"/>
            <p:cNvSpPr/>
            <p:nvPr/>
          </p:nvSpPr>
          <p:spPr>
            <a:xfrm>
              <a:off x="305640" y="5854320"/>
              <a:ext cx="2958480" cy="72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статус ветерана боевых действий и соответствующие льготы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64" name="Рисунок 99"/>
            <p:cNvPicPr/>
            <p:nvPr/>
          </p:nvPicPr>
          <p:blipFill>
            <a:blip r:embed="rId6"/>
            <a:stretch/>
          </p:blipFill>
          <p:spPr>
            <a:xfrm>
              <a:off x="-66240" y="585432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sp>
        <p:nvSpPr>
          <p:cNvPr id="165" name="CustomShape 11"/>
          <p:cNvSpPr/>
          <p:nvPr/>
        </p:nvSpPr>
        <p:spPr>
          <a:xfrm>
            <a:off x="7483680" y="111960"/>
            <a:ext cx="236088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7160" tIns="23760" rIns="47160" bIns="2376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C00000"/>
                </a:solidFill>
                <a:latin typeface="Calibri"/>
                <a:ea typeface="Tahoma"/>
              </a:rPr>
              <a:t>МИНИСТЕРСТВО ОБОРОНЫ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C00000"/>
                </a:solidFill>
                <a:latin typeface="Calibri"/>
                <a:ea typeface="Tahoma"/>
              </a:rPr>
              <a:t>РОССИЙСКОЙ ФЕДЕРАЦИИ</a:t>
            </a:r>
            <a:endParaRPr lang="ru-RU" sz="1500" b="0" strike="noStrike" spc="-1">
              <a:latin typeface="Arial"/>
            </a:endParaRPr>
          </a:p>
        </p:txBody>
      </p:sp>
      <p:grpSp>
        <p:nvGrpSpPr>
          <p:cNvPr id="166" name="Group 12"/>
          <p:cNvGrpSpPr/>
          <p:nvPr/>
        </p:nvGrpSpPr>
        <p:grpSpPr>
          <a:xfrm>
            <a:off x="-69840" y="909360"/>
            <a:ext cx="3286440" cy="1167840"/>
            <a:chOff x="-69840" y="909360"/>
            <a:chExt cx="3286440" cy="1167840"/>
          </a:xfrm>
        </p:grpSpPr>
        <p:sp>
          <p:nvSpPr>
            <p:cNvPr id="167" name="CustomShape 13"/>
            <p:cNvSpPr/>
            <p:nvPr/>
          </p:nvSpPr>
          <p:spPr>
            <a:xfrm>
              <a:off x="281880" y="909360"/>
              <a:ext cx="2934720" cy="1167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68" name="Рисунок 120"/>
            <p:cNvPicPr/>
            <p:nvPr/>
          </p:nvPicPr>
          <p:blipFill>
            <a:blip r:embed="rId6"/>
            <a:stretch/>
          </p:blipFill>
          <p:spPr>
            <a:xfrm>
              <a:off x="-69840" y="90936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169" name="Group 14"/>
          <p:cNvGrpSpPr/>
          <p:nvPr/>
        </p:nvGrpSpPr>
        <p:grpSpPr>
          <a:xfrm>
            <a:off x="-69840" y="2259360"/>
            <a:ext cx="3300480" cy="510120"/>
            <a:chOff x="-69840" y="2259360"/>
            <a:chExt cx="3300480" cy="510120"/>
          </a:xfrm>
        </p:grpSpPr>
        <p:sp>
          <p:nvSpPr>
            <p:cNvPr id="170" name="CustomShape 15"/>
            <p:cNvSpPr/>
            <p:nvPr/>
          </p:nvSpPr>
          <p:spPr>
            <a:xfrm>
              <a:off x="295920" y="2259360"/>
              <a:ext cx="2934720" cy="5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служебное жилье или компенсация за найм жилья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71" name="Рисунок 122"/>
            <p:cNvPicPr/>
            <p:nvPr/>
          </p:nvPicPr>
          <p:blipFill>
            <a:blip r:embed="rId6"/>
            <a:stretch/>
          </p:blipFill>
          <p:spPr>
            <a:xfrm>
              <a:off x="-69840" y="22644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172" name="Group 16"/>
          <p:cNvGrpSpPr/>
          <p:nvPr/>
        </p:nvGrpSpPr>
        <p:grpSpPr>
          <a:xfrm>
            <a:off x="-69840" y="3040560"/>
            <a:ext cx="3452400" cy="948600"/>
            <a:chOff x="-69840" y="3040560"/>
            <a:chExt cx="3452400" cy="948600"/>
          </a:xfrm>
        </p:grpSpPr>
        <p:sp>
          <p:nvSpPr>
            <p:cNvPr id="173" name="CustomShape 17"/>
            <p:cNvSpPr/>
            <p:nvPr/>
          </p:nvSpPr>
          <p:spPr>
            <a:xfrm>
              <a:off x="295920" y="3040560"/>
              <a:ext cx="3086640" cy="94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бесплатное обследование, </a:t>
              </a:r>
              <a:r>
                <a:t/>
              </a:r>
              <a:br/>
              <a:r>
                <a:rPr lang="ru-RU" sz="1800" b="0" strike="noStrike" spc="-32">
                  <a:solidFill>
                    <a:srgbClr val="003399"/>
                  </a:solidFill>
                  <a:latin typeface="Calibri"/>
                  <a:ea typeface="DejaVu Sans"/>
                </a:rPr>
                <a:t>лечение </a:t>
              </a: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и реабилитация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в военно-медицинских учреждениях  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74" name="Рисунок 124"/>
            <p:cNvPicPr/>
            <p:nvPr/>
          </p:nvPicPr>
          <p:blipFill>
            <a:blip r:embed="rId6"/>
            <a:stretch/>
          </p:blipFill>
          <p:spPr>
            <a:xfrm>
              <a:off x="-69840" y="3040560"/>
              <a:ext cx="405000" cy="29340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175" name="Group 18"/>
          <p:cNvGrpSpPr/>
          <p:nvPr/>
        </p:nvGrpSpPr>
        <p:grpSpPr>
          <a:xfrm>
            <a:off x="-77400" y="4221000"/>
            <a:ext cx="3309480" cy="731880"/>
            <a:chOff x="-77400" y="4221000"/>
            <a:chExt cx="3309480" cy="731880"/>
          </a:xfrm>
        </p:grpSpPr>
        <p:sp>
          <p:nvSpPr>
            <p:cNvPr id="176" name="CustomShape 19"/>
            <p:cNvSpPr/>
            <p:nvPr/>
          </p:nvSpPr>
          <p:spPr>
            <a:xfrm>
              <a:off x="297360" y="4223520"/>
              <a:ext cx="2934720" cy="72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страхование жизни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и здоровья за счет федерального бюджета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77" name="Рисунок 132"/>
            <p:cNvPicPr/>
            <p:nvPr/>
          </p:nvPicPr>
          <p:blipFill>
            <a:blip r:embed="rId6"/>
            <a:stretch/>
          </p:blipFill>
          <p:spPr>
            <a:xfrm>
              <a:off x="-77400" y="42210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178" name="Group 20"/>
          <p:cNvGrpSpPr/>
          <p:nvPr/>
        </p:nvGrpSpPr>
        <p:grpSpPr>
          <a:xfrm>
            <a:off x="-69840" y="5117400"/>
            <a:ext cx="3300480" cy="529200"/>
            <a:chOff x="-69840" y="5117400"/>
            <a:chExt cx="3300480" cy="529200"/>
          </a:xfrm>
        </p:grpSpPr>
        <p:sp>
          <p:nvSpPr>
            <p:cNvPr id="179" name="CustomShape 21"/>
            <p:cNvSpPr/>
            <p:nvPr/>
          </p:nvSpPr>
          <p:spPr>
            <a:xfrm>
              <a:off x="295920" y="5136480"/>
              <a:ext cx="2934720" cy="5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право на льготную пенсию после 20 лет службы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80" name="Рисунок 143"/>
            <p:cNvPicPr/>
            <p:nvPr/>
          </p:nvPicPr>
          <p:blipFill>
            <a:blip r:embed="rId6"/>
            <a:stretch/>
          </p:blipFill>
          <p:spPr>
            <a:xfrm>
              <a:off x="-69840" y="5117400"/>
              <a:ext cx="423360" cy="3373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181" name="Group 22"/>
          <p:cNvGrpSpPr/>
          <p:nvPr/>
        </p:nvGrpSpPr>
        <p:grpSpPr>
          <a:xfrm>
            <a:off x="3249360" y="908640"/>
            <a:ext cx="3300120" cy="1167840"/>
            <a:chOff x="3249360" y="908640"/>
            <a:chExt cx="3300120" cy="1167840"/>
          </a:xfrm>
        </p:grpSpPr>
        <p:sp>
          <p:nvSpPr>
            <p:cNvPr id="182" name="CustomShape 23"/>
            <p:cNvSpPr/>
            <p:nvPr/>
          </p:nvSpPr>
          <p:spPr>
            <a:xfrm>
              <a:off x="3614760" y="908640"/>
              <a:ext cx="2934720" cy="1167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183" name="Рисунок 153"/>
            <p:cNvPicPr/>
            <p:nvPr/>
          </p:nvPicPr>
          <p:blipFill>
            <a:blip r:embed="rId6"/>
            <a:stretch/>
          </p:blipFill>
          <p:spPr>
            <a:xfrm>
              <a:off x="3249360" y="90864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pic>
        <p:nvPicPr>
          <p:cNvPr id="184" name="Picture 3"/>
          <p:cNvPicPr/>
          <p:nvPr/>
        </p:nvPicPr>
        <p:blipFill>
          <a:blip r:embed="rId7"/>
          <a:stretch/>
        </p:blipFill>
        <p:spPr>
          <a:xfrm>
            <a:off x="6664680" y="44640"/>
            <a:ext cx="848880" cy="574920"/>
          </a:xfrm>
          <a:prstGeom prst="rect">
            <a:avLst/>
          </a:prstGeom>
          <a:ln>
            <a:noFill/>
          </a:ln>
        </p:spPr>
      </p:pic>
      <p:sp>
        <p:nvSpPr>
          <p:cNvPr id="185" name="Line 24"/>
          <p:cNvSpPr/>
          <p:nvPr/>
        </p:nvSpPr>
        <p:spPr>
          <a:xfrm>
            <a:off x="6660000" y="690120"/>
            <a:ext cx="3245760" cy="0"/>
          </a:xfrm>
          <a:prstGeom prst="line">
            <a:avLst/>
          </a:prstGeom>
          <a:ln>
            <a:solidFill>
              <a:srgbClr val="FCC20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5"/>
          <p:cNvSpPr/>
          <p:nvPr/>
        </p:nvSpPr>
        <p:spPr>
          <a:xfrm>
            <a:off x="3602520" y="4869000"/>
            <a:ext cx="2934720" cy="29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7" name="Group 26"/>
          <p:cNvGrpSpPr/>
          <p:nvPr/>
        </p:nvGrpSpPr>
        <p:grpSpPr>
          <a:xfrm>
            <a:off x="6666120" y="5879160"/>
            <a:ext cx="3238920" cy="972000"/>
            <a:chOff x="6666120" y="5879160"/>
            <a:chExt cx="3238920" cy="972000"/>
          </a:xfrm>
        </p:grpSpPr>
        <p:sp>
          <p:nvSpPr>
            <p:cNvPr id="188" name="CustomShape 27"/>
            <p:cNvSpPr/>
            <p:nvPr/>
          </p:nvSpPr>
          <p:spPr>
            <a:xfrm>
              <a:off x="6666120" y="6206040"/>
              <a:ext cx="3238920" cy="322920"/>
            </a:xfrm>
            <a:prstGeom prst="rect">
              <a:avLst/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9" name="CustomShape 28"/>
            <p:cNvSpPr/>
            <p:nvPr/>
          </p:nvSpPr>
          <p:spPr>
            <a:xfrm>
              <a:off x="6666120" y="6528240"/>
              <a:ext cx="3238920" cy="322920"/>
            </a:xfrm>
            <a:prstGeom prst="rect">
              <a:avLst/>
            </a:prstGeom>
            <a:gradFill rotWithShape="0">
              <a:gsLst>
                <a:gs pos="0">
                  <a:srgbClr val="9C2F2C"/>
                </a:gs>
                <a:gs pos="100000">
                  <a:srgbClr val="CB3D39"/>
                </a:gs>
              </a:gsLst>
              <a:lin ang="16200000"/>
            </a:gradFill>
            <a:ln>
              <a:solidFill>
                <a:srgbClr val="BE4B48"/>
              </a:solidFill>
              <a:round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/>
          </p:style>
        </p:sp>
        <p:sp>
          <p:nvSpPr>
            <p:cNvPr id="190" name="CustomShape 29"/>
            <p:cNvSpPr/>
            <p:nvPr/>
          </p:nvSpPr>
          <p:spPr>
            <a:xfrm>
              <a:off x="6666120" y="5879160"/>
              <a:ext cx="3238920" cy="322920"/>
            </a:xfrm>
            <a:prstGeom prst="rect">
              <a:avLst/>
            </a:prstGeom>
            <a:gradFill rotWithShape="0">
              <a:gsLst>
                <a:gs pos="0">
                  <a:srgbClr val="D0D0D0"/>
                </a:gs>
                <a:gs pos="100000">
                  <a:srgbClr val="EDEDED"/>
                </a:gs>
              </a:gsLst>
              <a:lin ang="16200000"/>
            </a:gradFill>
            <a:ln>
              <a:noFill/>
            </a:ln>
            <a:effectLst>
              <a:outerShdw blurRad="4000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</p:sp>
      </p:grpSp>
      <p:sp>
        <p:nvSpPr>
          <p:cNvPr id="191" name="CustomShape 30"/>
          <p:cNvSpPr/>
          <p:nvPr/>
        </p:nvSpPr>
        <p:spPr>
          <a:xfrm>
            <a:off x="7292880" y="6492600"/>
            <a:ext cx="26668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D9D9D9"/>
                </a:solidFill>
                <a:latin typeface="Calibri"/>
                <a:ea typeface="DejaVu Sans"/>
              </a:rPr>
              <a:t>службапоконтракту.рф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92" name="CustomShape 31"/>
          <p:cNvSpPr/>
          <p:nvPr/>
        </p:nvSpPr>
        <p:spPr>
          <a:xfrm>
            <a:off x="7371000" y="5880240"/>
            <a:ext cx="24588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СЛУЖИ ПО КОНТРАКТУ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00">
                <a:solidFill>
                  <a:srgbClr val="FFFFFF"/>
                </a:solidFill>
                <a:latin typeface="Calibri"/>
                <a:ea typeface="DejaVu Sans"/>
              </a:rPr>
              <a:t>В ВООРУЖЕННЫХ СИЛАХ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193" name="Group 32"/>
          <p:cNvGrpSpPr/>
          <p:nvPr/>
        </p:nvGrpSpPr>
        <p:grpSpPr>
          <a:xfrm>
            <a:off x="3323880" y="16920"/>
            <a:ext cx="3240000" cy="788400"/>
            <a:chOff x="3323880" y="16920"/>
            <a:chExt cx="3240000" cy="788400"/>
          </a:xfrm>
        </p:grpSpPr>
        <p:pic>
          <p:nvPicPr>
            <p:cNvPr id="194" name="Picture 8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/>
          </p:blipFill>
          <p:spPr>
            <a:xfrm rot="5400000">
              <a:off x="4562640" y="-1189800"/>
              <a:ext cx="773280" cy="3209040"/>
            </a:xfrm>
            <a:prstGeom prst="rect">
              <a:avLst/>
            </a:prstGeom>
            <a:ln w="9360">
              <a:solidFill>
                <a:schemeClr val="bg1"/>
              </a:solidFill>
              <a:miter/>
            </a:ln>
          </p:spPr>
        </p:pic>
        <p:sp>
          <p:nvSpPr>
            <p:cNvPr id="195" name="CustomShape 33"/>
            <p:cNvSpPr/>
            <p:nvPr/>
          </p:nvSpPr>
          <p:spPr>
            <a:xfrm>
              <a:off x="3323880" y="16920"/>
              <a:ext cx="348840" cy="3502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CustomShape 34"/>
            <p:cNvSpPr/>
            <p:nvPr/>
          </p:nvSpPr>
          <p:spPr>
            <a:xfrm rot="10800000">
              <a:off x="6215040" y="454680"/>
              <a:ext cx="348840" cy="350280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7" name="CustomShape 35"/>
          <p:cNvSpPr/>
          <p:nvPr/>
        </p:nvSpPr>
        <p:spPr>
          <a:xfrm>
            <a:off x="6664680" y="4797000"/>
            <a:ext cx="3242160" cy="1077120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36"/>
          <p:cNvSpPr/>
          <p:nvPr/>
        </p:nvSpPr>
        <p:spPr>
          <a:xfrm>
            <a:off x="3272760" y="128160"/>
            <a:ext cx="3209040" cy="42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СОЦИАЛЬНЫЕ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000" b="1" strike="noStrike" spc="72">
                <a:solidFill>
                  <a:srgbClr val="FFFFFF"/>
                </a:solidFill>
                <a:latin typeface="Calibri"/>
                <a:ea typeface="DejaVu Sans"/>
              </a:rPr>
              <a:t>ЛЬГОТЫ И ГАРАНТИИ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9" name="CustomShape 37"/>
          <p:cNvSpPr/>
          <p:nvPr/>
        </p:nvSpPr>
        <p:spPr>
          <a:xfrm>
            <a:off x="6669000" y="4978800"/>
            <a:ext cx="3243600" cy="82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400" b="1" strike="noStrike" spc="-231">
                <a:solidFill>
                  <a:srgbClr val="FCC206"/>
                </a:solidFill>
                <a:latin typeface="Calibri"/>
                <a:ea typeface="DejaVu Sans"/>
              </a:rPr>
              <a:t>8 (86347) 2 - 09 - 37</a:t>
            </a:r>
            <a:endParaRPr lang="ru-RU" sz="34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800" b="1" strike="noStrike" spc="-41">
                <a:solidFill>
                  <a:srgbClr val="FF0000"/>
                </a:solidFill>
                <a:latin typeface="Calibri"/>
                <a:ea typeface="DejaVu Sans"/>
              </a:rPr>
              <a:t>    </a:t>
            </a:r>
            <a:r>
              <a:rPr lang="ru-RU" sz="2800" b="1" strike="noStrike" spc="-41">
                <a:solidFill>
                  <a:srgbClr val="C00000"/>
                </a:solidFill>
                <a:latin typeface="Calibri"/>
                <a:ea typeface="DejaVu Sans"/>
              </a:rPr>
              <a:t>звони сейчас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00" name="Picture 5"/>
          <p:cNvPicPr/>
          <p:nvPr/>
        </p:nvPicPr>
        <p:blipFill>
          <a:blip r:embed="rId8"/>
          <a:stretch/>
        </p:blipFill>
        <p:spPr>
          <a:xfrm>
            <a:off x="6383880" y="5229360"/>
            <a:ext cx="1271520" cy="1798920"/>
          </a:xfrm>
          <a:prstGeom prst="rect">
            <a:avLst/>
          </a:prstGeom>
          <a:ln>
            <a:noFill/>
          </a:ln>
        </p:spPr>
      </p:pic>
      <p:grpSp>
        <p:nvGrpSpPr>
          <p:cNvPr id="201" name="Group 38"/>
          <p:cNvGrpSpPr/>
          <p:nvPr/>
        </p:nvGrpSpPr>
        <p:grpSpPr>
          <a:xfrm>
            <a:off x="3247200" y="2061000"/>
            <a:ext cx="3290040" cy="510120"/>
            <a:chOff x="3247200" y="2061000"/>
            <a:chExt cx="3290040" cy="510120"/>
          </a:xfrm>
        </p:grpSpPr>
        <p:sp>
          <p:nvSpPr>
            <p:cNvPr id="202" name="CustomShape 39"/>
            <p:cNvSpPr/>
            <p:nvPr/>
          </p:nvSpPr>
          <p:spPr>
            <a:xfrm>
              <a:off x="3602520" y="2061000"/>
              <a:ext cx="2934720" cy="5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кредитные и налоговые каникулы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203" name="Рисунок 71"/>
            <p:cNvPicPr/>
            <p:nvPr/>
          </p:nvPicPr>
          <p:blipFill>
            <a:blip r:embed="rId6"/>
            <a:stretch/>
          </p:blipFill>
          <p:spPr>
            <a:xfrm>
              <a:off x="3247200" y="209700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204" name="Group 40"/>
          <p:cNvGrpSpPr/>
          <p:nvPr/>
        </p:nvGrpSpPr>
        <p:grpSpPr>
          <a:xfrm>
            <a:off x="3234960" y="4797000"/>
            <a:ext cx="3309480" cy="745560"/>
            <a:chOff x="3234960" y="4797000"/>
            <a:chExt cx="3309480" cy="745560"/>
          </a:xfrm>
        </p:grpSpPr>
        <p:sp>
          <p:nvSpPr>
            <p:cNvPr id="205" name="CustomShape 41"/>
            <p:cNvSpPr/>
            <p:nvPr/>
          </p:nvSpPr>
          <p:spPr>
            <a:xfrm>
              <a:off x="3609720" y="4813200"/>
              <a:ext cx="2934720" cy="72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бесплатный отдых детей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в летних оздоровительных лагерях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206" name="Рисунок 74"/>
            <p:cNvPicPr/>
            <p:nvPr/>
          </p:nvPicPr>
          <p:blipFill>
            <a:blip r:embed="rId6"/>
            <a:stretch/>
          </p:blipFill>
          <p:spPr>
            <a:xfrm>
              <a:off x="3234960" y="4797000"/>
              <a:ext cx="425520" cy="3391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207" name="Group 42"/>
          <p:cNvGrpSpPr/>
          <p:nvPr/>
        </p:nvGrpSpPr>
        <p:grpSpPr>
          <a:xfrm>
            <a:off x="3237840" y="3573000"/>
            <a:ext cx="3301200" cy="510120"/>
            <a:chOff x="3237840" y="3573000"/>
            <a:chExt cx="3301200" cy="510120"/>
          </a:xfrm>
        </p:grpSpPr>
        <p:sp>
          <p:nvSpPr>
            <p:cNvPr id="208" name="CustomShape 43"/>
            <p:cNvSpPr/>
            <p:nvPr/>
          </p:nvSpPr>
          <p:spPr>
            <a:xfrm>
              <a:off x="3604320" y="3573000"/>
              <a:ext cx="2934720" cy="5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бюджетные места для обучения детей в ВУЗах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209" name="Рисунок 77"/>
            <p:cNvPicPr/>
            <p:nvPr/>
          </p:nvPicPr>
          <p:blipFill>
            <a:blip r:embed="rId6"/>
            <a:stretch/>
          </p:blipFill>
          <p:spPr>
            <a:xfrm>
              <a:off x="3237840" y="3573000"/>
              <a:ext cx="445680" cy="3553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210" name="Group 44"/>
          <p:cNvGrpSpPr/>
          <p:nvPr/>
        </p:nvGrpSpPr>
        <p:grpSpPr>
          <a:xfrm>
            <a:off x="3235680" y="4203720"/>
            <a:ext cx="3310920" cy="510120"/>
            <a:chOff x="3235680" y="4203720"/>
            <a:chExt cx="3310920" cy="510120"/>
          </a:xfrm>
        </p:grpSpPr>
        <p:sp>
          <p:nvSpPr>
            <p:cNvPr id="211" name="CustomShape 45"/>
            <p:cNvSpPr/>
            <p:nvPr/>
          </p:nvSpPr>
          <p:spPr>
            <a:xfrm>
              <a:off x="3611880" y="4203720"/>
              <a:ext cx="2934720" cy="510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бронирование рабочих мест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за будущими контрактниками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212" name="Рисунок 84"/>
            <p:cNvPicPr/>
            <p:nvPr/>
          </p:nvPicPr>
          <p:blipFill>
            <a:blip r:embed="rId6"/>
            <a:stretch/>
          </p:blipFill>
          <p:spPr>
            <a:xfrm>
              <a:off x="3235680" y="4203720"/>
              <a:ext cx="445680" cy="3553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grpSp>
        <p:nvGrpSpPr>
          <p:cNvPr id="213" name="Group 46"/>
          <p:cNvGrpSpPr/>
          <p:nvPr/>
        </p:nvGrpSpPr>
        <p:grpSpPr>
          <a:xfrm>
            <a:off x="3246120" y="2608560"/>
            <a:ext cx="3290040" cy="948600"/>
            <a:chOff x="3246120" y="2608560"/>
            <a:chExt cx="3290040" cy="948600"/>
          </a:xfrm>
        </p:grpSpPr>
        <p:sp>
          <p:nvSpPr>
            <p:cNvPr id="214" name="CustomShape 47"/>
            <p:cNvSpPr/>
            <p:nvPr/>
          </p:nvSpPr>
          <p:spPr>
            <a:xfrm>
              <a:off x="3601440" y="2608560"/>
              <a:ext cx="2934720" cy="948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b="0" strike="noStrike" spc="-41">
                  <a:solidFill>
                    <a:srgbClr val="003399"/>
                  </a:solidFill>
                  <a:latin typeface="Calibri"/>
                  <a:ea typeface="DejaVu Sans"/>
                </a:rPr>
                <a:t>полное или частичное приостановление исполнительного производства по линии ФССП</a:t>
              </a:r>
              <a:endParaRPr lang="ru-RU" sz="1800" b="0" strike="noStrike" spc="-1">
                <a:latin typeface="Arial"/>
              </a:endParaRPr>
            </a:p>
          </p:txBody>
        </p:sp>
        <p:pic>
          <p:nvPicPr>
            <p:cNvPr id="215" name="Рисунок 78"/>
            <p:cNvPicPr/>
            <p:nvPr/>
          </p:nvPicPr>
          <p:blipFill>
            <a:blip r:embed="rId6"/>
            <a:stretch/>
          </p:blipFill>
          <p:spPr>
            <a:xfrm>
              <a:off x="3246120" y="2644560"/>
              <a:ext cx="405000" cy="322920"/>
            </a:xfrm>
            <a:prstGeom prst="rect">
              <a:avLst/>
            </a:prstGeom>
            <a:ln>
              <a:noFill/>
            </a:ln>
            <a:effectLst>
              <a:outerShdw blurRad="50800" dist="37674" dir="2700000" sx="99000" sy="99000" algn="tl" rotWithShape="0">
                <a:srgbClr val="000000"/>
              </a:outerShdw>
            </a:effectLst>
          </p:spPr>
        </p:pic>
      </p:grpSp>
      <p:sp>
        <p:nvSpPr>
          <p:cNvPr id="216" name="CustomShape 48"/>
          <p:cNvSpPr/>
          <p:nvPr/>
        </p:nvSpPr>
        <p:spPr>
          <a:xfrm>
            <a:off x="3384000" y="5542920"/>
            <a:ext cx="3216960" cy="1224720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>
            <a:normAutofit fontScale="78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Военный комиссариат </a:t>
            </a:r>
            <a:endParaRPr lang="ru-RU" sz="2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Неклиновского и </a:t>
            </a:r>
            <a:endParaRPr lang="ru-RU" sz="2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500" b="1" strike="noStrike" spc="-1" dirty="0">
                <a:solidFill>
                  <a:srgbClr val="FCC206"/>
                </a:solidFill>
                <a:latin typeface="Calibri"/>
                <a:ea typeface="DejaVu Sans"/>
              </a:rPr>
              <a:t>Мясниковского районов</a:t>
            </a:r>
            <a:endParaRPr lang="ru-RU" sz="25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3600" b="1" strike="noStrike" spc="-231" dirty="0">
                <a:solidFill>
                  <a:srgbClr val="FCC206"/>
                </a:solidFill>
                <a:latin typeface="Calibri"/>
                <a:ea typeface="DejaVu Sans"/>
              </a:rPr>
              <a:t>8 (86347) 2 - 09 - 37</a:t>
            </a: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b="1" strike="noStrike" spc="-52" dirty="0">
                <a:solidFill>
                  <a:srgbClr val="FCC206"/>
                </a:solidFill>
                <a:latin typeface="Calibri"/>
                <a:ea typeface="DejaVu Sans"/>
              </a:rPr>
              <a:t>с. Покровское пер. Комсомольский, 29</a:t>
            </a:r>
            <a:endParaRPr lang="ru-RU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504</Words>
  <Application>Microsoft Office PowerPoint</Application>
  <PresentationFormat>Лист A4 (210x297 мм)</PresentationFormat>
  <Paragraphs>92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DejaVu Sans</vt:lpstr>
      <vt:lpstr>Minion Pro Cond</vt:lpstr>
      <vt:lpstr>Symbol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Тимофеев Евгений Олегович</dc:creator>
  <dc:description/>
  <cp:lastModifiedBy>ОО</cp:lastModifiedBy>
  <cp:revision>248</cp:revision>
  <cp:lastPrinted>2024-02-11T14:50:46Z</cp:lastPrinted>
  <dcterms:created xsi:type="dcterms:W3CDTF">2019-12-05T06:41:56Z</dcterms:created>
  <dcterms:modified xsi:type="dcterms:W3CDTF">2024-02-21T13:58:45Z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